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9" d="100"/>
          <a:sy n="99" d="100"/>
        </p:scale>
        <p:origin x="-7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BB0256-7B3F-4710-ADB4-88373A722C07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0902B8-1711-4F7D-8E95-43330647B8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Attacks and Defenses of Wireless Sensor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Jason Li</a:t>
            </a:r>
          </a:p>
          <a:p>
            <a:r>
              <a:rPr lang="en-US" dirty="0" smtClean="0"/>
              <a:t>Jeremy </a:t>
            </a:r>
            <a:r>
              <a:rPr lang="en-US" dirty="0" err="1" smtClean="0"/>
              <a:t>Fowers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77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Details physical and MAC layer requirements for wireless radios</a:t>
            </a:r>
          </a:p>
          <a:p>
            <a:r>
              <a:rPr lang="en-US" sz="2000" b="1" dirty="0" smtClean="0"/>
              <a:t>Provides hardware support for data confidentiality by use of AES encryption</a:t>
            </a:r>
          </a:p>
          <a:p>
            <a:r>
              <a:rPr lang="en-US" sz="2000" b="1" dirty="0" smtClean="0"/>
              <a:t>Advanced Encryption Standard</a:t>
            </a:r>
          </a:p>
          <a:p>
            <a:pPr lvl="1"/>
            <a:r>
              <a:rPr lang="en-US" sz="1800" dirty="0" smtClean="0"/>
              <a:t>State-of-the-art symmetric cryptography protocol</a:t>
            </a:r>
          </a:p>
          <a:p>
            <a:pPr lvl="1"/>
            <a:r>
              <a:rPr lang="en-US" sz="1800" dirty="0" smtClean="0"/>
              <a:t>Access control</a:t>
            </a:r>
          </a:p>
          <a:p>
            <a:pPr lvl="1"/>
            <a:r>
              <a:rPr lang="en-US" sz="1800" dirty="0" smtClean="0"/>
              <a:t>Data encryption</a:t>
            </a:r>
          </a:p>
          <a:p>
            <a:pPr lvl="1"/>
            <a:r>
              <a:rPr lang="en-US" sz="1800" dirty="0" smtClean="0"/>
              <a:t>Packet authentication</a:t>
            </a:r>
          </a:p>
          <a:p>
            <a:pPr lvl="1"/>
            <a:r>
              <a:rPr lang="en-US" sz="1800" dirty="0" smtClean="0"/>
              <a:t>Optional antireplay counters</a:t>
            </a:r>
          </a:p>
          <a:p>
            <a:r>
              <a:rPr lang="en-US" sz="2000" b="1" dirty="0" smtClean="0"/>
              <a:t>Attacks on </a:t>
            </a:r>
            <a:r>
              <a:rPr lang="en-US" sz="2000" b="1" dirty="0" err="1" smtClean="0"/>
              <a:t>ZigBee</a:t>
            </a:r>
            <a:endParaRPr lang="en-US" sz="2000" b="1" dirty="0" smtClean="0"/>
          </a:p>
          <a:p>
            <a:pPr lvl="1"/>
            <a:r>
              <a:rPr lang="en-US" sz="1800" dirty="0" smtClean="0"/>
              <a:t>Same-nonce attack</a:t>
            </a:r>
            <a:r>
              <a:rPr lang="en-US" sz="1800" baseline="30000" dirty="0" smtClean="0"/>
              <a:t>1</a:t>
            </a:r>
            <a:r>
              <a:rPr lang="en-US" sz="1800" dirty="0" smtClean="0"/>
              <a:t> to break confidentiality by using same encryption key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96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restrict the Open System Interconnect model down to 5 layers from 7</a:t>
            </a:r>
          </a:p>
          <a:p>
            <a:pPr lvl="1"/>
            <a:r>
              <a:rPr lang="en-US" dirty="0"/>
              <a:t>Physical layer</a:t>
            </a:r>
          </a:p>
          <a:p>
            <a:pPr lvl="1"/>
            <a:r>
              <a:rPr lang="en-US" dirty="0"/>
              <a:t>Link/MAC layer</a:t>
            </a:r>
          </a:p>
          <a:p>
            <a:pPr lvl="1"/>
            <a:r>
              <a:rPr lang="en-US" dirty="0"/>
              <a:t>Network layer</a:t>
            </a:r>
          </a:p>
          <a:p>
            <a:pPr lvl="1"/>
            <a:r>
              <a:rPr lang="en-US" dirty="0"/>
              <a:t>Transport layer</a:t>
            </a:r>
          </a:p>
          <a:p>
            <a:pPr lvl="1"/>
            <a:r>
              <a:rPr lang="en-US" dirty="0"/>
              <a:t>Application </a:t>
            </a:r>
            <a:r>
              <a:rPr lang="en-US" dirty="0" smtClean="0"/>
              <a:t>layer</a:t>
            </a:r>
            <a:endParaRPr lang="en-US" b="1" dirty="0"/>
          </a:p>
          <a:p>
            <a:r>
              <a:rPr lang="en-US" dirty="0" smtClean="0"/>
              <a:t>Analyze each for attacks and potential defenses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attacks and defenses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65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Jamming-primary physical attack</a:t>
            </a:r>
          </a:p>
          <a:p>
            <a:pPr lvl="1"/>
            <a:r>
              <a:rPr lang="en-US" dirty="0" smtClean="0"/>
              <a:t>Constant: high power, random noise</a:t>
            </a:r>
          </a:p>
          <a:p>
            <a:pPr lvl="1"/>
            <a:r>
              <a:rPr lang="en-US" dirty="0" smtClean="0"/>
              <a:t>Deceptive: high power, sends byte traffic</a:t>
            </a:r>
          </a:p>
          <a:p>
            <a:pPr lvl="1"/>
            <a:r>
              <a:rPr lang="en-US" dirty="0" smtClean="0"/>
              <a:t>Random: low power, sleeps to save energy</a:t>
            </a:r>
          </a:p>
          <a:p>
            <a:pPr lvl="1"/>
            <a:r>
              <a:rPr lang="en-US" dirty="0" smtClean="0"/>
              <a:t>Reactive: low power, jams in response to traffic</a:t>
            </a:r>
          </a:p>
          <a:p>
            <a:r>
              <a:rPr lang="en-US" dirty="0" smtClean="0"/>
              <a:t>Problem: simple radios have limited spectrum</a:t>
            </a:r>
          </a:p>
          <a:p>
            <a:pPr lvl="1"/>
            <a:r>
              <a:rPr lang="en-US" dirty="0" smtClean="0"/>
              <a:t>Cannot use classic spread-spectrum technique</a:t>
            </a:r>
          </a:p>
          <a:p>
            <a:r>
              <a:rPr lang="en-US" dirty="0" smtClean="0"/>
              <a:t>Defense: detect and sleep</a:t>
            </a:r>
          </a:p>
          <a:p>
            <a:pPr lvl="1"/>
            <a:r>
              <a:rPr lang="en-US" dirty="0" smtClean="0"/>
              <a:t>Secondary defense: detect and reroute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Layer - Jamming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0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attack on the node itself</a:t>
            </a:r>
          </a:p>
          <a:p>
            <a:r>
              <a:rPr lang="en-US" dirty="0" smtClean="0"/>
              <a:t>Problem: nodes often deployed in unsecured areas</a:t>
            </a:r>
          </a:p>
          <a:p>
            <a:r>
              <a:rPr lang="en-US" dirty="0" smtClean="0"/>
              <a:t>No way to prevent for sure, defenses include:</a:t>
            </a:r>
          </a:p>
          <a:p>
            <a:pPr lvl="1"/>
            <a:r>
              <a:rPr lang="en-US" dirty="0" smtClean="0"/>
              <a:t>Camouflage</a:t>
            </a:r>
          </a:p>
          <a:p>
            <a:pPr lvl="1"/>
            <a:r>
              <a:rPr lang="en-US" dirty="0" smtClean="0"/>
              <a:t>Tamper-proof packaging</a:t>
            </a:r>
          </a:p>
          <a:p>
            <a:pPr lvl="1"/>
            <a:r>
              <a:rPr lang="en-US" dirty="0" smtClean="0"/>
              <a:t>Redundant nodes</a:t>
            </a:r>
          </a:p>
          <a:p>
            <a:pPr lvl="1"/>
            <a:r>
              <a:rPr lang="en-US" dirty="0" smtClean="0"/>
              <a:t>Tamper reaction (fire safe)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Layer – Tampering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6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 MAC protocols operating the link layer</a:t>
            </a:r>
          </a:p>
          <a:p>
            <a:pPr lvl="1"/>
            <a:r>
              <a:rPr lang="en-US" dirty="0" smtClean="0"/>
              <a:t>Collision: identical to jamming</a:t>
            </a:r>
          </a:p>
          <a:p>
            <a:pPr lvl="1"/>
            <a:r>
              <a:rPr lang="en-US" dirty="0" smtClean="0"/>
              <a:t>Interrogation: constantly request-to-send</a:t>
            </a:r>
          </a:p>
          <a:p>
            <a:pPr lvl="1"/>
            <a:r>
              <a:rPr lang="en-US" dirty="0" smtClean="0"/>
              <a:t>Packet replay: record legitimate traffic and replay</a:t>
            </a:r>
          </a:p>
          <a:p>
            <a:r>
              <a:rPr lang="en-US" dirty="0" smtClean="0"/>
              <a:t>Problem: Very </a:t>
            </a:r>
            <a:r>
              <a:rPr lang="en-US" dirty="0"/>
              <a:t>susceptible to DoS because MAC controls power-hungry radio </a:t>
            </a:r>
            <a:r>
              <a:rPr lang="en-US" dirty="0" smtClean="0"/>
              <a:t>HW</a:t>
            </a:r>
          </a:p>
          <a:p>
            <a:pPr lvl="1"/>
            <a:r>
              <a:rPr lang="en-US" dirty="0" smtClean="0"/>
              <a:t>Reduces battery life by orders of magnitude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Layer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0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Link-layer authentication</a:t>
            </a:r>
          </a:p>
          <a:p>
            <a:pPr lvl="1"/>
            <a:r>
              <a:rPr lang="en-US" dirty="0" smtClean="0"/>
              <a:t>Ensure communication with trusted parties</a:t>
            </a:r>
          </a:p>
          <a:p>
            <a:pPr lvl="1"/>
            <a:r>
              <a:rPr lang="en-US" dirty="0" smtClean="0"/>
              <a:t>Problem: replaying trusted communication</a:t>
            </a:r>
          </a:p>
          <a:p>
            <a:r>
              <a:rPr lang="en-US" dirty="0"/>
              <a:t>A</a:t>
            </a:r>
            <a:r>
              <a:rPr lang="en-US" dirty="0" smtClean="0"/>
              <a:t>ntireplay support</a:t>
            </a:r>
            <a:endParaRPr lang="en-US" dirty="0"/>
          </a:p>
          <a:p>
            <a:pPr lvl="1"/>
            <a:r>
              <a:rPr lang="en-US" dirty="0" smtClean="0"/>
              <a:t>Ensure packets are only sent and received once</a:t>
            </a:r>
          </a:p>
          <a:p>
            <a:pPr lvl="1"/>
            <a:r>
              <a:rPr lang="en-US" dirty="0" smtClean="0"/>
              <a:t>Problem: checking for replays still uses energy</a:t>
            </a:r>
          </a:p>
          <a:p>
            <a:r>
              <a:rPr lang="en-US" dirty="0" smtClean="0"/>
              <a:t>Jamming detection</a:t>
            </a:r>
          </a:p>
          <a:p>
            <a:pPr lvl="1"/>
            <a:r>
              <a:rPr lang="en-US" dirty="0" smtClean="0"/>
              <a:t>Sleep to counter stream of replayed messages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Layer Defenses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82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 the routing protocol between nodes</a:t>
            </a:r>
          </a:p>
          <a:p>
            <a:r>
              <a:rPr lang="en-US" dirty="0" smtClean="0"/>
              <a:t>Hello flooding</a:t>
            </a:r>
          </a:p>
          <a:p>
            <a:pPr lvl="1"/>
            <a:r>
              <a:rPr lang="en-US" dirty="0" smtClean="0"/>
              <a:t>Nodes send “hello” to one-hop network </a:t>
            </a:r>
          </a:p>
          <a:p>
            <a:pPr lvl="1"/>
            <a:r>
              <a:rPr lang="en-US" dirty="0" smtClean="0"/>
              <a:t>Attacker replays “hello” with high power antenna, creates false one-hop network</a:t>
            </a:r>
          </a:p>
          <a:p>
            <a:pPr lvl="1"/>
            <a:r>
              <a:rPr lang="en-US" dirty="0" smtClean="0"/>
              <a:t>Doesn’t require encryption breaking</a:t>
            </a:r>
          </a:p>
          <a:p>
            <a:pPr lvl="1"/>
            <a:r>
              <a:rPr lang="en-US" b="1" dirty="0" smtClean="0"/>
              <a:t>Defense</a:t>
            </a:r>
            <a:r>
              <a:rPr lang="en-US" dirty="0" smtClean="0"/>
              <a:t>: pairwise authentication, geographic routing (both very expensive)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38599"/>
            <a:ext cx="8229600" cy="1968691"/>
          </a:xfrm>
        </p:spPr>
        <p:txBody>
          <a:bodyPr/>
          <a:lstStyle/>
          <a:p>
            <a:r>
              <a:rPr lang="en-US" dirty="0" smtClean="0"/>
              <a:t>Head node volunteering</a:t>
            </a:r>
          </a:p>
          <a:p>
            <a:pPr lvl="1"/>
            <a:r>
              <a:rPr lang="en-US" dirty="0" smtClean="0"/>
              <a:t>Nodes cluster to save power, use one head node</a:t>
            </a:r>
          </a:p>
          <a:p>
            <a:pPr lvl="1"/>
            <a:r>
              <a:rPr lang="en-US" dirty="0" smtClean="0"/>
              <a:t>Attacker volunteers to be head node, drops packets</a:t>
            </a:r>
          </a:p>
          <a:p>
            <a:pPr lvl="1"/>
            <a:r>
              <a:rPr lang="en-US" b="1" dirty="0" smtClean="0"/>
              <a:t>Defense</a:t>
            </a:r>
            <a:r>
              <a:rPr lang="en-US" dirty="0" smtClean="0"/>
              <a:t>: None suitable for embedded so far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 Attacks cont.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266825"/>
            <a:ext cx="75438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815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Homing Attacks</a:t>
            </a:r>
          </a:p>
          <a:p>
            <a:pPr lvl="1"/>
            <a:r>
              <a:rPr lang="en-US" dirty="0" smtClean="0"/>
              <a:t>Analyze traffic for special nodes (cluster heads, key managers)</a:t>
            </a:r>
          </a:p>
          <a:p>
            <a:pPr lvl="1"/>
            <a:r>
              <a:rPr lang="en-US" dirty="0" smtClean="0"/>
              <a:t>DoS special nodes to shut down entire network</a:t>
            </a:r>
          </a:p>
          <a:p>
            <a:pPr lvl="1"/>
            <a:r>
              <a:rPr lang="en-US" b="1" dirty="0" smtClean="0"/>
              <a:t>Defense</a:t>
            </a:r>
            <a:r>
              <a:rPr lang="en-US" dirty="0" smtClean="0"/>
              <a:t>: header encryption, dummy packets (obscure network traffic)</a:t>
            </a:r>
          </a:p>
          <a:p>
            <a:r>
              <a:rPr lang="en-US" dirty="0"/>
              <a:t>Black Hole Attack</a:t>
            </a:r>
          </a:p>
          <a:p>
            <a:pPr lvl="1"/>
            <a:r>
              <a:rPr lang="en-US" dirty="0"/>
              <a:t>Become part of many routes, drop all packets</a:t>
            </a:r>
          </a:p>
          <a:p>
            <a:pPr lvl="1"/>
            <a:r>
              <a:rPr lang="en-US" b="1" dirty="0"/>
              <a:t>Defense</a:t>
            </a:r>
            <a:r>
              <a:rPr lang="en-US" dirty="0"/>
              <a:t>: authentication, antireplay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 Attacks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9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TCP manages end-to-end connections</a:t>
            </a:r>
          </a:p>
          <a:p>
            <a:pPr lvl="1"/>
            <a:r>
              <a:rPr lang="en-US" dirty="0" smtClean="0"/>
              <a:t>Uses memory to store state information</a:t>
            </a:r>
          </a:p>
          <a:p>
            <a:r>
              <a:rPr lang="en-US" dirty="0" smtClean="0"/>
              <a:t>Flooding attack</a:t>
            </a:r>
          </a:p>
          <a:p>
            <a:pPr lvl="1"/>
            <a:r>
              <a:rPr lang="en-US" dirty="0" smtClean="0"/>
              <a:t>Open many connections to overflow state buffer</a:t>
            </a:r>
          </a:p>
          <a:p>
            <a:pPr lvl="1"/>
            <a:r>
              <a:rPr lang="en-US" b="1" dirty="0" smtClean="0"/>
              <a:t>Defense:</a:t>
            </a:r>
            <a:r>
              <a:rPr lang="en-US" dirty="0" smtClean="0"/>
              <a:t> SYN cookies (client maintains state)</a:t>
            </a:r>
          </a:p>
          <a:p>
            <a:r>
              <a:rPr lang="en-US" b="1" dirty="0" smtClean="0"/>
              <a:t>Desynchronization attack</a:t>
            </a:r>
          </a:p>
          <a:p>
            <a:pPr lvl="1"/>
            <a:r>
              <a:rPr lang="en-US" dirty="0" smtClean="0"/>
              <a:t>Sends bogus sequence numbers or controls flags</a:t>
            </a:r>
          </a:p>
          <a:p>
            <a:pPr lvl="1"/>
            <a:r>
              <a:rPr lang="en-US" b="1" dirty="0" smtClean="0"/>
              <a:t>Defense:</a:t>
            </a:r>
            <a:r>
              <a:rPr lang="en-US" dirty="0" smtClean="0"/>
              <a:t> authentication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27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/>
              <a:t>Background Information</a:t>
            </a:r>
          </a:p>
          <a:p>
            <a:r>
              <a:rPr lang="en-US" sz="2500" dirty="0" smtClean="0"/>
              <a:t>Wireless sensor network characteristics</a:t>
            </a:r>
          </a:p>
          <a:p>
            <a:r>
              <a:rPr lang="en-US" sz="2500" dirty="0" smtClean="0"/>
              <a:t>General sensor network security mechanisms</a:t>
            </a:r>
          </a:p>
          <a:p>
            <a:r>
              <a:rPr lang="en-US" sz="2500" dirty="0" smtClean="0"/>
              <a:t>DoS attacks and defenses</a:t>
            </a:r>
          </a:p>
          <a:p>
            <a:pPr lvl="1"/>
            <a:r>
              <a:rPr lang="en-US" sz="2200" dirty="0" smtClean="0"/>
              <a:t>Physical layer</a:t>
            </a:r>
          </a:p>
          <a:p>
            <a:pPr lvl="1"/>
            <a:r>
              <a:rPr lang="en-US" sz="2200" dirty="0" smtClean="0"/>
              <a:t>Link/MAC layer</a:t>
            </a:r>
          </a:p>
          <a:p>
            <a:pPr lvl="1"/>
            <a:r>
              <a:rPr lang="en-US" sz="2200" dirty="0" smtClean="0"/>
              <a:t>Network layer</a:t>
            </a:r>
          </a:p>
          <a:p>
            <a:pPr lvl="1"/>
            <a:r>
              <a:rPr lang="en-US" sz="2200" dirty="0" smtClean="0"/>
              <a:t>Transport layer</a:t>
            </a:r>
          </a:p>
          <a:p>
            <a:pPr lvl="1"/>
            <a:r>
              <a:rPr lang="en-US" sz="2200" dirty="0" smtClean="0"/>
              <a:t>Application layer</a:t>
            </a:r>
          </a:p>
          <a:p>
            <a:r>
              <a:rPr lang="en-US" sz="2500" dirty="0" smtClean="0"/>
              <a:t>Questions</a:t>
            </a:r>
            <a:endParaRPr lang="en-US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6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 by sending large amounts of stimuli</a:t>
            </a:r>
          </a:p>
          <a:p>
            <a:pPr lvl="1"/>
            <a:r>
              <a:rPr lang="en-US" dirty="0"/>
              <a:t>Applications are controlled by stimuli</a:t>
            </a:r>
          </a:p>
          <a:p>
            <a:pPr lvl="2"/>
            <a:r>
              <a:rPr lang="en-US" dirty="0"/>
              <a:t>i.e. send alert for motion </a:t>
            </a:r>
            <a:r>
              <a:rPr lang="en-US" dirty="0" smtClean="0"/>
              <a:t>detection</a:t>
            </a:r>
          </a:p>
          <a:p>
            <a:pPr lvl="1"/>
            <a:r>
              <a:rPr lang="en-US" dirty="0" smtClean="0"/>
              <a:t>Causes large amounts of network traffic</a:t>
            </a:r>
          </a:p>
          <a:p>
            <a:pPr lvl="1"/>
            <a:r>
              <a:rPr lang="en-US" b="1" dirty="0" smtClean="0"/>
              <a:t>Defense</a:t>
            </a:r>
            <a:r>
              <a:rPr lang="en-US" dirty="0" smtClean="0"/>
              <a:t>: filter data alerts, limit alert rate</a:t>
            </a:r>
          </a:p>
          <a:p>
            <a:r>
              <a:rPr lang="en-US" dirty="0" smtClean="0"/>
              <a:t>Network-programming attack</a:t>
            </a:r>
          </a:p>
          <a:p>
            <a:pPr lvl="1"/>
            <a:r>
              <a:rPr lang="en-US" dirty="0" smtClean="0"/>
              <a:t>Nodes can be reprogrammed in the field</a:t>
            </a:r>
          </a:p>
          <a:p>
            <a:pPr lvl="1"/>
            <a:r>
              <a:rPr lang="en-US" dirty="0" smtClean="0"/>
              <a:t>Attack by sending false program</a:t>
            </a:r>
          </a:p>
          <a:p>
            <a:pPr lvl="1"/>
            <a:r>
              <a:rPr lang="en-US" b="1" dirty="0" smtClean="0"/>
              <a:t>Defense</a:t>
            </a:r>
            <a:r>
              <a:rPr lang="en-US" dirty="0" smtClean="0"/>
              <a:t>: break program into parts, each part has hash of next part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Layer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9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Path-Based DoS</a:t>
            </a:r>
          </a:p>
          <a:p>
            <a:pPr lvl="1"/>
            <a:r>
              <a:rPr lang="en-US" dirty="0"/>
              <a:t>Forward packets all the way to base station</a:t>
            </a:r>
          </a:p>
          <a:p>
            <a:pPr lvl="1"/>
            <a:r>
              <a:rPr lang="en-US" dirty="0"/>
              <a:t>Use network bandwidth, node energy</a:t>
            </a:r>
          </a:p>
          <a:p>
            <a:pPr lvl="1"/>
            <a:r>
              <a:rPr lang="en-US" b="1" dirty="0"/>
              <a:t>Defense</a:t>
            </a:r>
            <a:r>
              <a:rPr lang="en-US" dirty="0"/>
              <a:t>: authentication and antireplay</a:t>
            </a:r>
            <a:endParaRPr lang="en-US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Layer cont.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356" y="3276600"/>
            <a:ext cx="28956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9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Encryption and authentication defend against many attacks</a:t>
            </a:r>
          </a:p>
          <a:p>
            <a:pPr lvl="1"/>
            <a:r>
              <a:rPr lang="en-US" dirty="0" smtClean="0"/>
              <a:t>Jamming detection also necessary</a:t>
            </a:r>
          </a:p>
          <a:p>
            <a:r>
              <a:rPr lang="en-US" dirty="0" smtClean="0"/>
              <a:t>Low overhead antireplay protocol needed</a:t>
            </a:r>
          </a:p>
          <a:p>
            <a:r>
              <a:rPr lang="en-US" dirty="0" smtClean="0"/>
              <a:t>Denial of Sleep attack must be taken seriously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5400" dirty="0" smtClean="0"/>
              <a:t>Any questions?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035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David R. Raymond, Scott F. </a:t>
            </a:r>
            <a:r>
              <a:rPr lang="en-US" dirty="0" err="1" smtClean="0"/>
              <a:t>Midkiff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Virginia Tech University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r>
              <a:rPr lang="en-US" sz="2000" dirty="0" smtClean="0"/>
              <a:t>Raymond, D.R.; </a:t>
            </a:r>
            <a:r>
              <a:rPr lang="en-US" sz="2000" dirty="0" err="1" smtClean="0"/>
              <a:t>Midkiff</a:t>
            </a:r>
            <a:r>
              <a:rPr lang="en-US" sz="2000" dirty="0" smtClean="0"/>
              <a:t>, S.F.; , “Denial-of-Service in Wireless Sensor Networks: Attacks and Defenses,” </a:t>
            </a:r>
            <a:r>
              <a:rPr lang="en-US" sz="2000" i="1" dirty="0" smtClean="0"/>
              <a:t>Pervasive Computing, IEEE, </a:t>
            </a:r>
            <a:r>
              <a:rPr lang="en-US" sz="2000" dirty="0" smtClean="0"/>
              <a:t>vol. 7, no. 1, pp. 74-81, Jan.-March 2008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/>
          <a:lstStyle/>
          <a:p>
            <a:r>
              <a:rPr lang="en-US" dirty="0" smtClean="0"/>
              <a:t>Denial-of-Service in Wireless Sensor Networks: Attacks and Defenses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7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Expansion of WSN applications highlight the need for better security </a:t>
            </a:r>
          </a:p>
          <a:p>
            <a:pPr lvl="1"/>
            <a:r>
              <a:rPr lang="en-US" dirty="0" smtClean="0"/>
              <a:t>Medical monitoring</a:t>
            </a:r>
          </a:p>
          <a:p>
            <a:pPr lvl="1"/>
            <a:r>
              <a:rPr lang="en-US" dirty="0" smtClean="0"/>
              <a:t>Homeland security</a:t>
            </a:r>
          </a:p>
          <a:p>
            <a:pPr lvl="1"/>
            <a:r>
              <a:rPr lang="en-US" dirty="0" smtClean="0"/>
              <a:t>Industrial automation</a:t>
            </a:r>
          </a:p>
          <a:p>
            <a:pPr lvl="1"/>
            <a:r>
              <a:rPr lang="en-US" dirty="0" smtClean="0"/>
              <a:t>Military </a:t>
            </a:r>
            <a:r>
              <a:rPr lang="en-US" dirty="0" smtClean="0"/>
              <a:t>applications</a:t>
            </a:r>
          </a:p>
          <a:p>
            <a:r>
              <a:rPr lang="en-US" b="1" dirty="0"/>
              <a:t>Computer and network security aim to provide</a:t>
            </a:r>
          </a:p>
          <a:p>
            <a:pPr lvl="1"/>
            <a:r>
              <a:rPr lang="en-US" dirty="0" smtClean="0"/>
              <a:t>Confidentiality: prevent unauthorized access</a:t>
            </a:r>
          </a:p>
          <a:p>
            <a:pPr lvl="1"/>
            <a:r>
              <a:rPr lang="en-US" dirty="0" smtClean="0"/>
              <a:t>Data integrity: communications are unaltered and not repeated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Service availability: authorized parties can access on request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40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DoS </a:t>
            </a:r>
            <a:r>
              <a:rPr lang="en-US" b="1" dirty="0"/>
              <a:t>attacks target service </a:t>
            </a:r>
            <a:r>
              <a:rPr lang="en-US" b="1" dirty="0" smtClean="0"/>
              <a:t>availability</a:t>
            </a:r>
          </a:p>
          <a:p>
            <a:pPr lvl="1"/>
            <a:r>
              <a:rPr lang="en-US" dirty="0" smtClean="0"/>
              <a:t>Problematic for many network types</a:t>
            </a:r>
          </a:p>
          <a:p>
            <a:pPr lvl="1"/>
            <a:r>
              <a:rPr lang="en-US" dirty="0" smtClean="0"/>
              <a:t>Prevents communication between devices</a:t>
            </a:r>
          </a:p>
          <a:p>
            <a:pPr lvl="1"/>
            <a:r>
              <a:rPr lang="en-US" dirty="0" smtClean="0"/>
              <a:t>Disables a targeted device</a:t>
            </a:r>
          </a:p>
          <a:p>
            <a:r>
              <a:rPr lang="en-US" b="1" dirty="0" smtClean="0"/>
              <a:t>Denial-of-sleep</a:t>
            </a:r>
          </a:p>
          <a:p>
            <a:pPr lvl="1"/>
            <a:r>
              <a:rPr lang="en-US" dirty="0" smtClean="0"/>
              <a:t>Specific to energy-constrained embedded systems</a:t>
            </a:r>
          </a:p>
          <a:p>
            <a:pPr lvl="1"/>
            <a:r>
              <a:rPr lang="en-US" dirty="0" smtClean="0"/>
              <a:t>Motes commonly sleep their power-hungry radios</a:t>
            </a:r>
          </a:p>
          <a:p>
            <a:pPr lvl="1"/>
            <a:r>
              <a:rPr lang="en-US" dirty="0" smtClean="0"/>
              <a:t>Attacks force radios to remain active</a:t>
            </a:r>
          </a:p>
          <a:p>
            <a:pPr lvl="1"/>
            <a:r>
              <a:rPr lang="en-US" dirty="0" smtClean="0"/>
              <a:t>Can reduce battery life by orders of magnitude</a:t>
            </a:r>
          </a:p>
          <a:p>
            <a:pPr lvl="1"/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 (DoS)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9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Weaknesses of WSNs</a:t>
            </a:r>
          </a:p>
          <a:p>
            <a:pPr lvl="1"/>
            <a:r>
              <a:rPr lang="en-US" sz="1800" dirty="0"/>
              <a:t>Limited processing capability and </a:t>
            </a:r>
            <a:r>
              <a:rPr lang="en-US" sz="1800" dirty="0" smtClean="0"/>
              <a:t>memory</a:t>
            </a:r>
          </a:p>
          <a:p>
            <a:pPr lvl="1"/>
            <a:r>
              <a:rPr lang="en-US" sz="1800" dirty="0" smtClean="0"/>
              <a:t>Inability to secure wireless medium</a:t>
            </a:r>
          </a:p>
          <a:p>
            <a:pPr lvl="1"/>
            <a:r>
              <a:rPr lang="en-US" sz="1800" dirty="0" smtClean="0"/>
              <a:t>Sensors are vulnerable to physical tampering</a:t>
            </a:r>
          </a:p>
          <a:p>
            <a:pPr lvl="1"/>
            <a:r>
              <a:rPr lang="en-US" sz="1800" dirty="0" smtClean="0"/>
              <a:t>Face attackers who aren’t limited by resources</a:t>
            </a:r>
          </a:p>
          <a:p>
            <a:pPr lvl="1"/>
            <a:r>
              <a:rPr lang="en-US" sz="1800" dirty="0"/>
              <a:t>Limited and often </a:t>
            </a:r>
            <a:r>
              <a:rPr lang="en-US" sz="1800" dirty="0" smtClean="0"/>
              <a:t>non-</a:t>
            </a:r>
            <a:r>
              <a:rPr lang="en-US" sz="1800" dirty="0" err="1" smtClean="0"/>
              <a:t>replenishable</a:t>
            </a:r>
            <a:r>
              <a:rPr lang="en-US" sz="1800" dirty="0" smtClean="0"/>
              <a:t> power </a:t>
            </a:r>
            <a:r>
              <a:rPr lang="en-US" sz="1800" dirty="0"/>
              <a:t>supplies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WSN Characteristics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429000"/>
            <a:ext cx="6553200" cy="2752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379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Security Protocols for Sensor Networks</a:t>
            </a:r>
          </a:p>
          <a:p>
            <a:r>
              <a:rPr lang="en-US" b="1" dirty="0" err="1" smtClean="0"/>
              <a:t>TinySec</a:t>
            </a:r>
            <a:endParaRPr lang="en-US" b="1" dirty="0" smtClean="0"/>
          </a:p>
          <a:p>
            <a:r>
              <a:rPr lang="en-US" b="1" dirty="0" smtClean="0"/>
              <a:t>IEEE 802.15.4 or </a:t>
            </a:r>
            <a:r>
              <a:rPr lang="en-US" b="1" dirty="0" err="1" smtClean="0"/>
              <a:t>ZigBee</a:t>
            </a:r>
            <a:r>
              <a:rPr lang="en-US" b="1" dirty="0" smtClean="0"/>
              <a:t> specifications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Security Mechanisms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352799"/>
            <a:ext cx="5410200" cy="2595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165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Characteristics of SPINS</a:t>
            </a:r>
          </a:p>
          <a:p>
            <a:pPr lvl="1"/>
            <a:r>
              <a:rPr lang="en-US" sz="1800" dirty="0" smtClean="0"/>
              <a:t>Broadcast authentication</a:t>
            </a:r>
          </a:p>
          <a:p>
            <a:pPr lvl="1"/>
            <a:r>
              <a:rPr lang="en-US" sz="1800" dirty="0" smtClean="0"/>
              <a:t>Two-party authentication</a:t>
            </a:r>
          </a:p>
          <a:p>
            <a:pPr lvl="1"/>
            <a:r>
              <a:rPr lang="en-US" sz="1800" dirty="0" smtClean="0"/>
              <a:t>Data confidentiality</a:t>
            </a:r>
          </a:p>
          <a:p>
            <a:r>
              <a:rPr lang="en-US" sz="2000" b="1" dirty="0" smtClean="0"/>
              <a:t>Symmetric vs. public-key cryptography</a:t>
            </a:r>
          </a:p>
          <a:p>
            <a:pPr lvl="1"/>
            <a:r>
              <a:rPr lang="en-US" sz="1800" dirty="0" smtClean="0"/>
              <a:t>Uses shorter encryption keys and requires less computation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b="1" dirty="0"/>
              <a:t>Data freshness for unicast </a:t>
            </a:r>
            <a:r>
              <a:rPr lang="en-US" sz="2000" b="1" dirty="0" smtClean="0"/>
              <a:t>messages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Antireplay counters are incremented when packet is sent or received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Transmits a calculated message authentication code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Packet drops if authentication fails and requires expensive recovery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Unrealistic for memory-constrained sensor nodes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1800" dirty="0"/>
          </a:p>
          <a:p>
            <a:endParaRPr lang="en-US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Security Protocols for Sensor Networks (SPINS)</a:t>
            </a:r>
          </a:p>
        </p:txBody>
      </p:sp>
    </p:spTree>
    <p:extLst>
      <p:ext uri="{BB962C8B-B14F-4D97-AF65-F5344CB8AC3E}">
        <p14:creationId xmlns:p14="http://schemas.microsoft.com/office/powerpoint/2010/main" val="27497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TinySec</a:t>
            </a:r>
            <a:r>
              <a:rPr lang="en-US" sz="2000" b="1" dirty="0" smtClean="0"/>
              <a:t> characteristics</a:t>
            </a:r>
          </a:p>
          <a:p>
            <a:pPr lvl="1"/>
            <a:r>
              <a:rPr lang="en-US" sz="1800" dirty="0" smtClean="0"/>
              <a:t>Packet authentication and encryption</a:t>
            </a:r>
            <a:endParaRPr lang="en-US" sz="1400" dirty="0" smtClean="0"/>
          </a:p>
          <a:p>
            <a:pPr lvl="1"/>
            <a:r>
              <a:rPr lang="en-US" sz="1800" dirty="0" smtClean="0"/>
              <a:t>Included in </a:t>
            </a:r>
            <a:r>
              <a:rPr lang="en-US" sz="1800" dirty="0" err="1" smtClean="0"/>
              <a:t>TinyOS</a:t>
            </a:r>
            <a:r>
              <a:rPr lang="en-US" sz="1800" dirty="0" smtClean="0"/>
              <a:t> version 1.1</a:t>
            </a:r>
          </a:p>
          <a:p>
            <a:pPr lvl="1"/>
            <a:r>
              <a:rPr lang="en-US" sz="1800" dirty="0" smtClean="0"/>
              <a:t>Low overhead</a:t>
            </a:r>
          </a:p>
          <a:p>
            <a:pPr lvl="2"/>
            <a:r>
              <a:rPr lang="en-US" sz="1600" dirty="0" smtClean="0"/>
              <a:t>Authentication increases per packet power consumption by only 3 percent</a:t>
            </a:r>
          </a:p>
          <a:p>
            <a:pPr lvl="2"/>
            <a:r>
              <a:rPr lang="en-US" sz="1600" dirty="0" smtClean="0"/>
              <a:t>Encryption increases per packet power consumption by only 10 percent</a:t>
            </a:r>
            <a:endParaRPr lang="en-US" sz="1800" dirty="0"/>
          </a:p>
          <a:p>
            <a:pPr lvl="1"/>
            <a:r>
              <a:rPr lang="en-US" sz="1800" dirty="0" smtClean="0"/>
              <a:t>Supports network-wide, cluster-wide, pair-wise encryption keys</a:t>
            </a:r>
          </a:p>
          <a:p>
            <a:r>
              <a:rPr lang="en-US" sz="2000" b="1" dirty="0" smtClean="0"/>
              <a:t>Limitations</a:t>
            </a:r>
          </a:p>
          <a:p>
            <a:pPr lvl="1"/>
            <a:r>
              <a:rPr lang="en-US" sz="1800" dirty="0" smtClean="0"/>
              <a:t>Doesn’t protect against message replay</a:t>
            </a:r>
          </a:p>
          <a:p>
            <a:pPr lvl="1"/>
            <a:r>
              <a:rPr lang="en-US" sz="1800" dirty="0" smtClean="0"/>
              <a:t>No specific protection against resource consumption attacks</a:t>
            </a:r>
          </a:p>
          <a:p>
            <a:endParaRPr lang="en-US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TinySec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211</TotalTime>
  <Words>942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Attacks and Defenses of Wireless Sensor Networks</vt:lpstr>
      <vt:lpstr>Agenda</vt:lpstr>
      <vt:lpstr>Denial-of-Service in Wireless Sensor Networks: Attacks and Defenses</vt:lpstr>
      <vt:lpstr>Background Information</vt:lpstr>
      <vt:lpstr>Denial of Service (DoS)</vt:lpstr>
      <vt:lpstr>WSN Characteristics</vt:lpstr>
      <vt:lpstr>General Security Mechanisms</vt:lpstr>
      <vt:lpstr>Security Protocols for Sensor Networks (SPINS)</vt:lpstr>
      <vt:lpstr>TinySec</vt:lpstr>
      <vt:lpstr>ZigBee</vt:lpstr>
      <vt:lpstr>DoS attacks and defenses</vt:lpstr>
      <vt:lpstr>Physical Layer - Jamming</vt:lpstr>
      <vt:lpstr>Physical Layer – Tampering</vt:lpstr>
      <vt:lpstr>Link Layer Attacks</vt:lpstr>
      <vt:lpstr>Link Layer Defenses</vt:lpstr>
      <vt:lpstr>Network Layer Attacks</vt:lpstr>
      <vt:lpstr>Network Layer Attacks cont.</vt:lpstr>
      <vt:lpstr>Network Layer Attacks Cont.</vt:lpstr>
      <vt:lpstr>Transport Layer</vt:lpstr>
      <vt:lpstr>Application Layer</vt:lpstr>
      <vt:lpstr>Application Layer cont.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Denial-of-Service in Wireless Sensor Networks: Attacks and Defenses</dc:title>
  <dc:creator>Jason Li</dc:creator>
  <cp:lastModifiedBy>jfowers</cp:lastModifiedBy>
  <cp:revision>41</cp:revision>
  <dcterms:created xsi:type="dcterms:W3CDTF">2011-10-03T17:52:02Z</dcterms:created>
  <dcterms:modified xsi:type="dcterms:W3CDTF">2011-10-05T19:57:20Z</dcterms:modified>
</cp:coreProperties>
</file>